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9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83" r:id="rId15"/>
    <p:sldId id="281" r:id="rId16"/>
    <p:sldId id="282" r:id="rId17"/>
    <p:sldId id="276" r:id="rId18"/>
    <p:sldId id="278" r:id="rId19"/>
    <p:sldId id="280" r:id="rId20"/>
    <p:sldId id="277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4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1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5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2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2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8866"/>
            <a:ext cx="8229600" cy="5987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http://www.vet.purdue.edu/about/files/images/sidebar-feature-top-abou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592"/>
            <a:ext cx="823571" cy="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http://www.vet.purdue.edu/about/files/images/sidebar-feature-top-abou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592"/>
            <a:ext cx="823571" cy="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9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78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://www.vet.purdue.edu/about/files/images/sidebar-feature-top-abou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4592"/>
            <a:ext cx="823571" cy="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8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5043-BC92-2949-BF19-AAE1813A9699}" type="datetimeFigureOut">
              <a:rPr lang="en-US" smtClean="0"/>
              <a:t>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5F82B-779B-FF4A-B85D-FB0AADB753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ft.vanderbilt.edu/teaching-guides/interactions/mentoring-graduate-students/#stages" TargetMode="External"/><Relationship Id="rId2" Type="http://schemas.openxmlformats.org/officeDocument/2006/relationships/hyperlink" Target="http://www.grad.washington.edu/mentoring/faculty/how-to-mentor-graduate-students.shtm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457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Impact"/>
                <a:cs typeface="Impact"/>
              </a:rPr>
              <a:t>Managing and Mentoring </a:t>
            </a:r>
          </a:p>
          <a:p>
            <a:pPr algn="ctr"/>
            <a:r>
              <a:rPr lang="en-US" sz="4400" dirty="0" smtClean="0">
                <a:latin typeface="Impact"/>
                <a:cs typeface="Impact"/>
              </a:rPr>
              <a:t>Graduate Students</a:t>
            </a:r>
            <a:endParaRPr lang="en-US" sz="4400" dirty="0">
              <a:latin typeface="Impact"/>
              <a:cs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2850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Impact"/>
                <a:cs typeface="Impact"/>
              </a:rPr>
              <a:t>FAST – ADVANCE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latin typeface="Impact"/>
                <a:cs typeface="Impact"/>
              </a:rPr>
              <a:t>January 27,  2015</a:t>
            </a:r>
            <a:endParaRPr lang="en-US" sz="24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086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/>
                <a:cs typeface="Arial"/>
              </a:rPr>
              <a:t>Linda J. Mason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Associate Dean of the Graduate School and Professor of Entomology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Janice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Kritchevsky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Veterinary Clinical Sciences, College of Veterinary Medicine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20654" y="3735149"/>
            <a:ext cx="69053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29303" y="2729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1147"/>
            <a:ext cx="8229600" cy="927653"/>
          </a:xfrm>
        </p:spPr>
        <p:txBody>
          <a:bodyPr>
            <a:normAutofit/>
          </a:bodyPr>
          <a:lstStyle/>
          <a:p>
            <a:r>
              <a:rPr lang="en-US" dirty="0" smtClean="0"/>
              <a:t>University Expectations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99861"/>
            <a:ext cx="8229600" cy="31576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Uphold university’s policies on nondiscrimination and commitment to a diverse community</a:t>
            </a:r>
          </a:p>
          <a:p>
            <a:r>
              <a:rPr lang="en-US" dirty="0" smtClean="0"/>
              <a:t>Ethical conduct of teaching and research</a:t>
            </a:r>
          </a:p>
          <a:p>
            <a:r>
              <a:rPr lang="en-US" dirty="0" smtClean="0"/>
              <a:t>Uphold Purdue’s Statement of integrity and 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285829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364"/>
            <a:ext cx="8229600" cy="1020419"/>
          </a:xfrm>
        </p:spPr>
        <p:txBody>
          <a:bodyPr>
            <a:normAutofit/>
          </a:bodyPr>
          <a:lstStyle/>
          <a:p>
            <a:r>
              <a:rPr lang="en-US" dirty="0" smtClean="0"/>
              <a:t>Resources for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817"/>
            <a:ext cx="8229600" cy="41913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Purdue Graduate School – faculty and staff tab </a:t>
            </a:r>
          </a:p>
          <a:p>
            <a:r>
              <a:rPr lang="en-US" dirty="0" smtClean="0"/>
              <a:t>Executive Vice President for Ethics and Compliance</a:t>
            </a:r>
          </a:p>
          <a:p>
            <a:r>
              <a:rPr lang="en-US" dirty="0" smtClean="0"/>
              <a:t>Executive Vice President for Research and Partnerships</a:t>
            </a:r>
          </a:p>
          <a:p>
            <a:pPr lvl="1"/>
            <a:r>
              <a:rPr lang="en-US" dirty="0" smtClean="0"/>
              <a:t>“1-stop” shopping for information and resources regarding conducting research at Purdue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CITI courses on line</a:t>
            </a:r>
          </a:p>
          <a:p>
            <a:r>
              <a:rPr lang="en-US" dirty="0" smtClean="0"/>
              <a:t>Book - </a:t>
            </a:r>
            <a:r>
              <a:rPr lang="en-US" dirty="0" err="1" smtClean="0"/>
              <a:t>Steneck</a:t>
            </a:r>
            <a:r>
              <a:rPr lang="en-US" dirty="0" smtClean="0"/>
              <a:t> NH. Introduction to the responsible conduct of research. Download from www.ori.hhs.gov</a:t>
            </a:r>
          </a:p>
          <a:p>
            <a:r>
              <a:rPr lang="en-US" dirty="0" smtClean="0"/>
              <a:t>Grad 61200 or similar ethical conduct of research courses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9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4070"/>
            <a:ext cx="8229600" cy="1404730"/>
          </a:xfrm>
        </p:spPr>
        <p:txBody>
          <a:bodyPr/>
          <a:lstStyle/>
          <a:p>
            <a:r>
              <a:rPr lang="en-US" dirty="0" smtClean="0"/>
              <a:t>People Who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695"/>
            <a:ext cx="8229600" cy="4525963"/>
          </a:xfrm>
        </p:spPr>
        <p:txBody>
          <a:bodyPr/>
          <a:lstStyle/>
          <a:p>
            <a:r>
              <a:rPr lang="en-US" dirty="0" smtClean="0"/>
              <a:t>“Chain of command”</a:t>
            </a:r>
          </a:p>
          <a:p>
            <a:pPr lvl="1"/>
            <a:r>
              <a:rPr lang="en-US" dirty="0" smtClean="0"/>
              <a:t>Be aware of need for confidentiality</a:t>
            </a:r>
          </a:p>
          <a:p>
            <a:r>
              <a:rPr lang="en-US" dirty="0" smtClean="0"/>
              <a:t>Ombudsmen</a:t>
            </a:r>
          </a:p>
          <a:p>
            <a:r>
              <a:rPr lang="en-US" dirty="0"/>
              <a:t>Executive Vice President for Research and Partnerships</a:t>
            </a:r>
          </a:p>
          <a:p>
            <a:pPr lvl="1"/>
            <a:r>
              <a:rPr lang="en-US" dirty="0" smtClean="0"/>
              <a:t>Human Subject				- Animal Use</a:t>
            </a:r>
          </a:p>
          <a:p>
            <a:pPr lvl="1"/>
            <a:r>
              <a:rPr lang="en-US" dirty="0" smtClean="0"/>
              <a:t>Controlled Substances		- Export Regulations</a:t>
            </a:r>
          </a:p>
          <a:p>
            <a:pPr lvl="1"/>
            <a:r>
              <a:rPr lang="en-US" dirty="0" smtClean="0"/>
              <a:t>Biohazards and rDNA		- Radiation or lasers</a:t>
            </a:r>
          </a:p>
        </p:txBody>
      </p:sp>
    </p:spTree>
    <p:extLst>
      <p:ext uri="{BB962C8B-B14F-4D97-AF65-F5344CB8AC3E}">
        <p14:creationId xmlns:p14="http://schemas.microsoft.com/office/powerpoint/2010/main" val="65447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626"/>
            <a:ext cx="8229600" cy="1364974"/>
          </a:xfrm>
        </p:spPr>
        <p:txBody>
          <a:bodyPr>
            <a:normAutofit/>
          </a:bodyPr>
          <a:lstStyle/>
          <a:p>
            <a:r>
              <a:rPr lang="en-US" dirty="0" smtClean="0"/>
              <a:t>Ombudsmen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Definition: One </a:t>
            </a:r>
            <a:r>
              <a:rPr lang="en-US" dirty="0"/>
              <a:t>that investigates, reports on, and helps settle complaints</a:t>
            </a:r>
            <a:endParaRPr lang="en-US" dirty="0" smtClean="0"/>
          </a:p>
          <a:p>
            <a:r>
              <a:rPr lang="en-US" dirty="0" smtClean="0"/>
              <a:t>Graduate School</a:t>
            </a:r>
          </a:p>
          <a:p>
            <a:pPr lvl="1"/>
            <a:r>
              <a:rPr lang="en-US" dirty="0" smtClean="0"/>
              <a:t>T. Atkinson, C. Gabauer</a:t>
            </a:r>
          </a:p>
          <a:p>
            <a:r>
              <a:rPr lang="en-US" dirty="0" smtClean="0"/>
              <a:t>Faculty</a:t>
            </a:r>
          </a:p>
          <a:p>
            <a:pPr lvl="1"/>
            <a:r>
              <a:rPr lang="en-US" dirty="0" smtClean="0"/>
              <a:t>Ralph Webb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98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Hot Button Topics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012"/>
            <a:ext cx="8229600" cy="1143000"/>
          </a:xfrm>
        </p:spPr>
        <p:txBody>
          <a:bodyPr/>
          <a:lstStyle/>
          <a:p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7122"/>
            <a:ext cx="8229600" cy="4525963"/>
          </a:xfrm>
        </p:spPr>
        <p:txBody>
          <a:bodyPr/>
          <a:lstStyle/>
          <a:p>
            <a:r>
              <a:rPr lang="en-US" dirty="0" smtClean="0"/>
              <a:t>Before research is conducted, data management practices should be clearly understood by everybody involved in the project</a:t>
            </a:r>
          </a:p>
          <a:p>
            <a:r>
              <a:rPr lang="en-US" dirty="0" smtClean="0"/>
              <a:t>4 important considerations:</a:t>
            </a:r>
          </a:p>
          <a:p>
            <a:pPr lvl="1"/>
            <a:r>
              <a:rPr lang="en-US" dirty="0" smtClean="0"/>
              <a:t>Ownership, collection, storage, and </a:t>
            </a:r>
            <a:r>
              <a:rPr lang="en-US" i="1" dirty="0" smtClean="0"/>
              <a:t>sharing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563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/>
              <a:t>Properly Recording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7010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“Hard-copy evidence should be entered into a numbered, bound notebook so that there is no question later about the date the experiment was run, the order in which the data were collected, or the results achieved”</a:t>
            </a:r>
          </a:p>
          <a:p>
            <a:r>
              <a:rPr lang="en-US" dirty="0" smtClean="0"/>
              <a:t>“Electronic evidence should be validated so that what is recorded on one day can not be changed on another”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57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156"/>
            <a:ext cx="8229600" cy="1245705"/>
          </a:xfrm>
        </p:spPr>
        <p:txBody>
          <a:bodyPr>
            <a:normAutofit/>
          </a:bodyPr>
          <a:lstStyle/>
          <a:p>
            <a:r>
              <a:rPr lang="en-US" dirty="0" smtClean="0"/>
              <a:t>Data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5878"/>
            <a:ext cx="8229600" cy="5172007"/>
          </a:xfrm>
        </p:spPr>
        <p:txBody>
          <a:bodyPr/>
          <a:lstStyle/>
          <a:p>
            <a:r>
              <a:rPr lang="en-US" dirty="0" smtClean="0"/>
              <a:t>INSTITUTION or granting body owns the data, it is not the sole intellectual property of the investigator or the graduate student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1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66" y="513178"/>
            <a:ext cx="8229600" cy="1143000"/>
          </a:xfrm>
        </p:spPr>
        <p:txBody>
          <a:bodyPr/>
          <a:lstStyle/>
          <a:p>
            <a:r>
              <a:rPr lang="en-US" dirty="0" smtClean="0"/>
              <a:t>Intellectual property - Purdue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6178"/>
            <a:ext cx="8229600" cy="6152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“The </a:t>
            </a:r>
            <a:r>
              <a:rPr lang="en-US" sz="2800" dirty="0"/>
              <a:t>University permits authors to retain </a:t>
            </a:r>
            <a:r>
              <a:rPr lang="en-US" sz="2800" dirty="0" smtClean="0"/>
              <a:t>the copyright </a:t>
            </a:r>
            <a:r>
              <a:rPr lang="en-US" sz="2800" dirty="0"/>
              <a:t>to Instructional Copyrightable </a:t>
            </a:r>
            <a:r>
              <a:rPr lang="en-US" sz="2800" dirty="0" smtClean="0"/>
              <a:t>Works and </a:t>
            </a:r>
            <a:r>
              <a:rPr lang="en-US" sz="2800" dirty="0"/>
              <a:t>Scholarly Copyrightable Works</a:t>
            </a:r>
            <a:r>
              <a:rPr lang="en-US" sz="2800" dirty="0" smtClean="0"/>
              <a:t>. Excepting </a:t>
            </a:r>
            <a:r>
              <a:rPr lang="en-US" sz="2800" dirty="0"/>
              <a:t>only Instructional </a:t>
            </a:r>
            <a:r>
              <a:rPr lang="en-US" sz="2800" dirty="0" smtClean="0"/>
              <a:t>Copyrightable works </a:t>
            </a:r>
            <a:r>
              <a:rPr lang="en-US" sz="2800" dirty="0"/>
              <a:t>and Scholarly Copyrightable </a:t>
            </a:r>
            <a:r>
              <a:rPr lang="en-US" sz="2800" dirty="0" smtClean="0"/>
              <a:t>Works, the </a:t>
            </a:r>
            <a:r>
              <a:rPr lang="en-US" sz="2800" dirty="0"/>
              <a:t>University shall own the copyright to </a:t>
            </a:r>
            <a:r>
              <a:rPr lang="en-US" sz="2800" dirty="0" smtClean="0"/>
              <a:t>each Copyrightable </a:t>
            </a:r>
            <a:r>
              <a:rPr lang="en-US" sz="2800" dirty="0"/>
              <a:t>Work conceived in whole or </a:t>
            </a:r>
            <a:r>
              <a:rPr lang="en-US" sz="2800" dirty="0" smtClean="0"/>
              <a:t>in part </a:t>
            </a:r>
            <a:r>
              <a:rPr lang="en-US" sz="2800" dirty="0"/>
              <a:t>during the course of any employment</a:t>
            </a:r>
            <a:r>
              <a:rPr lang="en-US" sz="2800" dirty="0" smtClean="0"/>
              <a:t>, research</a:t>
            </a:r>
            <a:r>
              <a:rPr lang="en-US" sz="2800" dirty="0"/>
              <a:t>, or </a:t>
            </a:r>
            <a:r>
              <a:rPr lang="en-US" sz="2800" dirty="0" smtClean="0"/>
              <a:t>scholarship </a:t>
            </a:r>
            <a:r>
              <a:rPr lang="en-US" sz="2800" dirty="0"/>
              <a:t>activity involving </a:t>
            </a:r>
            <a:r>
              <a:rPr lang="en-US" sz="2800" dirty="0" smtClean="0"/>
              <a:t>or relating </a:t>
            </a:r>
            <a:r>
              <a:rPr lang="en-US" sz="2800" dirty="0"/>
              <a:t>to the use of University Resources</a:t>
            </a:r>
            <a:r>
              <a:rPr lang="en-US" sz="28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8508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255"/>
            <a:ext cx="8229600" cy="1143000"/>
          </a:xfrm>
        </p:spPr>
        <p:txBody>
          <a:bodyPr/>
          <a:lstStyle/>
          <a:p>
            <a:r>
              <a:rPr lang="en-US" dirty="0" smtClean="0"/>
              <a:t>Scholarly Copyrightable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217" y="2567609"/>
            <a:ext cx="8229600" cy="4525963"/>
          </a:xfrm>
        </p:spPr>
        <p:txBody>
          <a:bodyPr/>
          <a:lstStyle/>
          <a:p>
            <a:r>
              <a:rPr lang="en-US" dirty="0" smtClean="0"/>
              <a:t>Work created primarily to express and preserve scholarship as evidence of academic advancement or academic accomplishment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6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Recruiting the Best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G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raduate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S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tudent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 early, often and directly – invite for visit if possible</a:t>
            </a:r>
          </a:p>
          <a:p>
            <a:r>
              <a:rPr lang="en-US" sz="2800" dirty="0" smtClean="0"/>
              <a:t>Recruit on a continual basis </a:t>
            </a:r>
          </a:p>
          <a:p>
            <a:r>
              <a:rPr lang="en-US" sz="2800" dirty="0" smtClean="0"/>
              <a:t>Check references closely </a:t>
            </a:r>
          </a:p>
          <a:p>
            <a:r>
              <a:rPr lang="en-US" sz="2800" dirty="0" smtClean="0"/>
              <a:t>Recruit from diverse sources</a:t>
            </a:r>
          </a:p>
          <a:p>
            <a:r>
              <a:rPr lang="en-US" sz="2800" dirty="0" smtClean="0"/>
              <a:t>Set a deadline and review packages when information is complete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34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2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Relevant Purdue policies (from Grad 61200 syllabus)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627"/>
            <a:ext cx="8229600" cy="3962399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Policy III.A.2: Policy on Research Misconduct [http://www.purdue.edu/policies/ethics/iiia2.html]</a:t>
            </a:r>
          </a:p>
          <a:p>
            <a:r>
              <a:rPr lang="en-US" sz="4200" dirty="0"/>
              <a:t>Policy B-1: Purdue University Animal Care and Use Committee (PACUC): Duties and Responsibilities [http://www.purdue.edu/policies/academic-research-affairs/b-1.html]</a:t>
            </a:r>
          </a:p>
          <a:p>
            <a:r>
              <a:rPr lang="en-US" sz="4200" dirty="0"/>
              <a:t>Policy B-45: Duties and Responsibilities of the </a:t>
            </a:r>
            <a:r>
              <a:rPr lang="en-US" sz="4200" dirty="0" smtClean="0"/>
              <a:t>University </a:t>
            </a:r>
            <a:r>
              <a:rPr lang="en-US" sz="4200" dirty="0"/>
              <a:t>Committee on the Use of Human Research Subjects [http://www.purdue.edu/policies/academic-research-affairs/b-45.html]</a:t>
            </a:r>
          </a:p>
          <a:p>
            <a:r>
              <a:rPr lang="en-US" sz="4200" dirty="0"/>
              <a:t>Policy III.B.1: Conflicts of Commitment and Reportable Outside Activities [http://www.purdue.edu/policies/ethics/iiib1.html]</a:t>
            </a:r>
          </a:p>
          <a:p>
            <a:r>
              <a:rPr lang="en-US" sz="4200" dirty="0"/>
              <a:t>Policy III.B.2: Individual Financial Conflicts of Interest [http://www.purdue.edu/policies/ethics/iiib2.html]</a:t>
            </a:r>
          </a:p>
          <a:p>
            <a:r>
              <a:rPr lang="en-US" sz="4200" dirty="0"/>
              <a:t>Policy I.A.1: Intellectual Property [http://www.purdue.edu/policies/academic-research-affairs/ia1.html]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Additional References 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www.grad.washington.edu/mentoring/faculty/how-to-mentor-graduate-students.shtml</a:t>
            </a:r>
            <a:endParaRPr lang="en-US" sz="2000" dirty="0" smtClean="0"/>
          </a:p>
          <a:p>
            <a:r>
              <a:rPr lang="en-US" sz="2000" dirty="0" smtClean="0"/>
              <a:t>http</a:t>
            </a:r>
            <a:r>
              <a:rPr lang="en-US" sz="2000" dirty="0"/>
              <a:t>://www.rackham.umich.edu/downloads/publications/Fmentoring.pdf </a:t>
            </a:r>
          </a:p>
          <a:p>
            <a:r>
              <a:rPr lang="en-US" sz="2000" dirty="0">
                <a:hlinkClick r:id="rId3"/>
              </a:rPr>
              <a:t>http://cft.vanderbilt.edu/teaching-guides/interactions/mentoring-graduate-students/#</a:t>
            </a:r>
            <a:r>
              <a:rPr lang="en-US" sz="2000" dirty="0" smtClean="0">
                <a:hlinkClick r:id="rId3"/>
              </a:rPr>
              <a:t>stages</a:t>
            </a:r>
            <a:endParaRPr lang="en-US" sz="2000" dirty="0" smtClean="0"/>
          </a:p>
          <a:p>
            <a:r>
              <a:rPr lang="en-US" sz="2000" dirty="0"/>
              <a:t>http://www.unl.edu/mentoring/introduction</a:t>
            </a:r>
          </a:p>
        </p:txBody>
      </p:sp>
    </p:spTree>
    <p:extLst>
      <p:ext uri="{BB962C8B-B14F-4D97-AF65-F5344CB8AC3E}">
        <p14:creationId xmlns:p14="http://schemas.microsoft.com/office/powerpoint/2010/main" val="29339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Set Expectations Early and in Writing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What to Cover in Initial </a:t>
            </a: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M</a:t>
            </a:r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eetings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Roles and Responsibilities – Grad School Brochures</a:t>
            </a:r>
          </a:p>
          <a:p>
            <a:r>
              <a:rPr lang="en-US" sz="2800" dirty="0" smtClean="0"/>
              <a:t>Goals, Professional Development</a:t>
            </a:r>
          </a:p>
          <a:p>
            <a:r>
              <a:rPr lang="en-US" sz="2800" dirty="0" smtClean="0"/>
              <a:t>Strengths and weaknesses</a:t>
            </a:r>
          </a:p>
          <a:p>
            <a:r>
              <a:rPr lang="en-US" sz="2800" dirty="0" smtClean="0"/>
              <a:t>Work Style</a:t>
            </a:r>
          </a:p>
          <a:p>
            <a:r>
              <a:rPr lang="en-US" sz="2800" dirty="0" smtClean="0"/>
              <a:t>Work Plan</a:t>
            </a:r>
          </a:p>
          <a:p>
            <a:r>
              <a:rPr lang="en-US" sz="2800" dirty="0" smtClean="0"/>
              <a:t>Meetings</a:t>
            </a:r>
          </a:p>
          <a:p>
            <a:r>
              <a:rPr lang="en-US" sz="2800" dirty="0" smtClean="0"/>
              <a:t>Feedback and Drafts </a:t>
            </a:r>
          </a:p>
          <a:p>
            <a:r>
              <a:rPr lang="en-US" sz="2800" dirty="0" smtClean="0"/>
              <a:t>Intellectual Property, Human Subjects, Ethics</a:t>
            </a:r>
          </a:p>
          <a:p>
            <a:r>
              <a:rPr lang="en-US" sz="2800" dirty="0" smtClean="0"/>
              <a:t>Confidentiality </a:t>
            </a:r>
          </a:p>
          <a:p>
            <a:r>
              <a:rPr lang="en-US" sz="2800" dirty="0" smtClean="0"/>
              <a:t>Recommendation letters, Travel expectations</a:t>
            </a:r>
          </a:p>
        </p:txBody>
      </p:sp>
    </p:spTree>
    <p:extLst>
      <p:ext uri="{BB962C8B-B14F-4D97-AF65-F5344CB8AC3E}">
        <p14:creationId xmlns:p14="http://schemas.microsoft.com/office/powerpoint/2010/main" val="1354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Mentoring and Graduate Education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important factor to continue or withdraw from graduate school is the relationship with an advisor or mentor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Having a mentor helps maximize the educational experience through guidance and support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Helps in the retention of minorities and women who face unique barriers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Graduate Students’ Perspectives of a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Quality Mentoring Relationship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development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Advice on post-degree plans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Effective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Trust and 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Regularly scheduled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Interactions outside of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Genuine interest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11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304" y="832495"/>
            <a:ext cx="9056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Impact"/>
                <a:cs typeface="Impact"/>
              </a:rPr>
              <a:t>What Can Go Wrong</a:t>
            </a:r>
            <a:endParaRPr lang="en-US" sz="2800" dirty="0">
              <a:solidFill>
                <a:schemeClr val="tx2"/>
              </a:solidFill>
              <a:latin typeface="Impact"/>
              <a:cs typeface="Impac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67584" y="1491563"/>
            <a:ext cx="7296135" cy="44162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Attention to Detail – missed deadlines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Fabrication/Falsification/Plagiarism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Funding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Publication/authorship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Career choice/expectation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Professional Development – how they spend their time outside the research arena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769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When things go wrong</a:t>
            </a:r>
            <a:b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</a:b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University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304" y="1709927"/>
            <a:ext cx="9056696" cy="44162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75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304" y="832495"/>
            <a:ext cx="9056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When things go wrong</a:t>
            </a:r>
            <a:b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</a:br>
            <a:r>
              <a:rPr lang="en-US" sz="2800" dirty="0">
                <a:solidFill>
                  <a:schemeClr val="tx2"/>
                </a:solidFill>
                <a:latin typeface="Impact"/>
                <a:cs typeface="Impact"/>
              </a:rPr>
              <a:t>University Resources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University provides expectations about faculty and student conduct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University provides resources to assist faculty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University provides </a:t>
            </a:r>
            <a:r>
              <a:rPr lang="en-US" sz="2800" b="1" dirty="0" smtClean="0"/>
              <a:t>people</a:t>
            </a:r>
            <a:r>
              <a:rPr lang="en-US" sz="2800" dirty="0" smtClean="0"/>
              <a:t> who can help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136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“There’s the right way, the wrong way, and the Purdue way”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When problems or questions arise, go to a trusted source who is familiar with Purdue University’s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24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CC9900"/>
      </a:dk2>
      <a:lt2>
        <a:srgbClr val="CCCCC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FFFF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768</Words>
  <Application>Microsoft Office PowerPoint</Application>
  <PresentationFormat>On-screen Show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“There’s the right way, the wrong way, and the Purdue way”</vt:lpstr>
      <vt:lpstr>University Expectations</vt:lpstr>
      <vt:lpstr>Resources for Faculty</vt:lpstr>
      <vt:lpstr>People Who Can Help</vt:lpstr>
      <vt:lpstr>Ombudsmen</vt:lpstr>
      <vt:lpstr>Hot Button Topics</vt:lpstr>
      <vt:lpstr>Data Management</vt:lpstr>
      <vt:lpstr>Properly Recording Data</vt:lpstr>
      <vt:lpstr>Data Ownership</vt:lpstr>
      <vt:lpstr>Intellectual property - Purdue</vt:lpstr>
      <vt:lpstr>Scholarly Copyrightable Work</vt:lpstr>
      <vt:lpstr>Relevant Purdue policies (from Grad 61200 syllabus)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Goecker</dc:creator>
  <cp:lastModifiedBy>Bush, Deidre J</cp:lastModifiedBy>
  <cp:revision>39</cp:revision>
  <dcterms:created xsi:type="dcterms:W3CDTF">2013-07-11T18:58:36Z</dcterms:created>
  <dcterms:modified xsi:type="dcterms:W3CDTF">2015-01-27T18:59:01Z</dcterms:modified>
</cp:coreProperties>
</file>